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0"/>
  </p:notesMasterIdLst>
  <p:handoutMasterIdLst>
    <p:handoutMasterId r:id="rId11"/>
  </p:handoutMasterIdLst>
  <p:sldIdLst>
    <p:sldId id="257" r:id="rId3"/>
    <p:sldId id="269" r:id="rId4"/>
    <p:sldId id="259" r:id="rId5"/>
    <p:sldId id="270" r:id="rId6"/>
    <p:sldId id="272" r:id="rId7"/>
    <p:sldId id="273" r:id="rId8"/>
    <p:sldId id="262" r:id="rId9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3360">
          <p15:clr>
            <a:srgbClr val="A4A3A4"/>
          </p15:clr>
        </p15:guide>
        <p15:guide id="6" orient="horz" pos="3072">
          <p15:clr>
            <a:srgbClr val="A4A3A4"/>
          </p15:clr>
        </p15:guide>
        <p15:guide id="7" orient="horz" pos="864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orient="horz" pos="2784">
          <p15:clr>
            <a:srgbClr val="A4A3A4"/>
          </p15:clr>
        </p15:guide>
        <p15:guide id="10" pos="3839">
          <p15:clr>
            <a:srgbClr val="A4A3A4"/>
          </p15:clr>
        </p15:guide>
        <p15:guide id="11" pos="959">
          <p15:clr>
            <a:srgbClr val="A4A3A4"/>
          </p15:clr>
        </p15:guide>
        <p15:guide id="12" pos="7007">
          <p15:clr>
            <a:srgbClr val="A4A3A4"/>
          </p15:clr>
        </p15:guide>
        <p15:guide id="13" pos="6719">
          <p15:clr>
            <a:srgbClr val="A4A3A4"/>
          </p15:clr>
        </p15:guide>
        <p15:guide id="14" pos="6143">
          <p15:clr>
            <a:srgbClr val="A4A3A4"/>
          </p15:clr>
        </p15:guide>
        <p15:guide id="15" pos="3983">
          <p15:clr>
            <a:srgbClr val="A4A3A4"/>
          </p15:clr>
        </p15:guide>
        <p15:guide id="16" pos="527">
          <p15:clr>
            <a:srgbClr val="A4A3A4"/>
          </p15:clr>
        </p15:guide>
        <p15:guide id="17" pos="71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558" y="78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3839"/>
        <p:guide pos="959"/>
        <p:guide pos="7007"/>
        <p:guide pos="6719"/>
        <p:guide pos="6143"/>
        <p:guide pos="3983"/>
        <p:guide pos="527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1002" y="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A8D02-4E65-4CCD-8312-4AB164C6C77D}" type="datetimeFigureOut">
              <a:rPr lang="en-US"/>
              <a:t>11/17/2015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19DBA-4540-49B3-8FA9-6259387ECF9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755D9-D361-47B8-9652-3B4EA9776CE5}" type="datetimeFigureOut">
              <a:rPr lang="en-US"/>
              <a:t>11/17/2015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36274-F2B9-4C45-BBB4-0EDF4CD651A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371600"/>
            <a:ext cx="9144000" cy="3505200"/>
          </a:xfrm>
        </p:spPr>
        <p:txBody>
          <a:bodyPr>
            <a:noAutofit/>
          </a:bodyPr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4953000"/>
            <a:ext cx="8229600" cy="10668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11/17/2015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5686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11/17/2015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22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2" y="533400"/>
            <a:ext cx="1371600" cy="559276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1" y="533400"/>
            <a:ext cx="8077201" cy="5592764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11/17/2015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01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11/17/2015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945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514601"/>
            <a:ext cx="9144000" cy="2819400"/>
          </a:xfrm>
        </p:spPr>
        <p:txBody>
          <a:bodyPr anchor="b">
            <a:noAutofit/>
          </a:bodyPr>
          <a:lstStyle>
            <a:lvl1pPr algn="l">
              <a:defRPr sz="66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990600"/>
            <a:ext cx="8229600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11/17/2015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699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4" y="1828800"/>
            <a:ext cx="4645152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5412" y="1828800"/>
            <a:ext cx="4648201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11/17/2015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697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46451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4" y="2667000"/>
            <a:ext cx="4645152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78462" y="1828800"/>
            <a:ext cx="46451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78462" y="2667000"/>
            <a:ext cx="4645152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11/17/2015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123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11/17/2015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5570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11/17/2015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201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0012" y="838200"/>
            <a:ext cx="6172201" cy="5181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pPr/>
              <a:t>11/17/2015</a:t>
            </a:fld>
            <a:endParaRPr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828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2" y="458787"/>
            <a:ext cx="6626225" cy="5938837"/>
          </a:xfrm>
          <a:prstGeom prst="rect">
            <a:avLst/>
          </a:prstGeom>
          <a:noFill/>
          <a:ln>
            <a:noFill/>
          </a:ln>
          <a:effectLst>
            <a:outerShdw blurRad="292100" algn="ctr" rotWithShape="0">
              <a:prstClr val="black">
                <a:alpha val="3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4812" y="836610"/>
            <a:ext cx="5867401" cy="518319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469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96012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09012" y="6172200"/>
            <a:ext cx="132005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3829175-527E-46A3-863C-1BB1F163B849}" type="datetimeFigureOut">
              <a:rPr lang="en-US"/>
              <a:pPr/>
              <a:t>11/17/2015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17950" y="6172200"/>
            <a:ext cx="6862462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33012" y="6172200"/>
            <a:ext cx="9906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5137D0E-4A4F-4307-8994-C1891D747D59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605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41363" indent="-17145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67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80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44752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82496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57984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Pablo Picasso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56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22414" y="685800"/>
            <a:ext cx="9601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Fact #1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Pablo Picasso was born on the 25</a:t>
            </a:r>
            <a:r>
              <a:rPr lang="en-US" baseline="30000" dirty="0" smtClean="0"/>
              <a:t>th</a:t>
            </a:r>
            <a:r>
              <a:rPr lang="en-US" dirty="0" smtClean="0"/>
              <a:t> of October 1881 in </a:t>
            </a:r>
            <a:r>
              <a:rPr lang="en-US" dirty="0" err="1" smtClean="0"/>
              <a:t>Màlaga</a:t>
            </a:r>
            <a:r>
              <a:rPr lang="en-US" dirty="0" smtClean="0"/>
              <a:t>, Spain and died </a:t>
            </a:r>
            <a:r>
              <a:rPr lang="en-US" dirty="0" smtClean="0"/>
              <a:t>on</a:t>
            </a:r>
            <a:r>
              <a:rPr lang="en-US" dirty="0" smtClean="0"/>
              <a:t> </a:t>
            </a:r>
            <a:r>
              <a:rPr lang="en-IE" dirty="0" smtClean="0"/>
              <a:t>8</a:t>
            </a:r>
            <a:r>
              <a:rPr lang="en-IE" baseline="30000" dirty="0" smtClean="0"/>
              <a:t>th</a:t>
            </a:r>
            <a:r>
              <a:rPr lang="en-IE" dirty="0" smtClean="0"/>
              <a:t> </a:t>
            </a:r>
            <a:r>
              <a:rPr lang="en-IE" dirty="0" smtClean="0"/>
              <a:t>April </a:t>
            </a:r>
            <a:r>
              <a:rPr lang="en-IE" dirty="0"/>
              <a:t>1973 in </a:t>
            </a:r>
            <a:r>
              <a:rPr lang="en-IE" dirty="0" err="1"/>
              <a:t>Mougins</a:t>
            </a:r>
            <a:r>
              <a:rPr lang="en-IE" dirty="0"/>
              <a:t>, </a:t>
            </a:r>
            <a:r>
              <a:rPr lang="en-IE" dirty="0" smtClean="0"/>
              <a:t>France.</a:t>
            </a: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924" y="2780928"/>
            <a:ext cx="3312368" cy="27124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5754" y="2291773"/>
            <a:ext cx="2486397" cy="326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28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Fact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 smtClean="0"/>
              <a:t>He had five different periods of his life in which he painted and sculpted in different styles. These periods were called the Blue Period, the Rose Period</a:t>
            </a:r>
            <a:r>
              <a:rPr lang="en-IE" dirty="0"/>
              <a:t>, </a:t>
            </a:r>
            <a:r>
              <a:rPr lang="en-IE" dirty="0" smtClean="0"/>
              <a:t>the African-influenced </a:t>
            </a:r>
            <a:r>
              <a:rPr lang="en-IE" dirty="0"/>
              <a:t>Period, </a:t>
            </a:r>
            <a:r>
              <a:rPr lang="en-IE" dirty="0" smtClean="0"/>
              <a:t>the Cubism Period and the Crystal Period.</a:t>
            </a:r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1544" y="2953875"/>
            <a:ext cx="1619670" cy="32333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1935" y="2953875"/>
            <a:ext cx="1728192" cy="32114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8649" y="2953875"/>
            <a:ext cx="1589170" cy="32114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2631" y="2953875"/>
            <a:ext cx="1774601" cy="32095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49236" y="2953875"/>
            <a:ext cx="1668218" cy="320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59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4" y="1828800"/>
            <a:ext cx="9828582" cy="4191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dirty="0" smtClean="0"/>
              <a:t>During the Spanish Civil War a town </a:t>
            </a:r>
            <a:r>
              <a:rPr lang="en-IE" dirty="0"/>
              <a:t>called </a:t>
            </a:r>
            <a:r>
              <a:rPr lang="en-IE" dirty="0" smtClean="0"/>
              <a:t>Guernica was bombed by German bombers. Pablo Picasso painted a picture about the carnage. It’s called Guernica and it is one of Picasso’s most </a:t>
            </a:r>
            <a:r>
              <a:rPr lang="en-IE" dirty="0"/>
              <a:t>famous </a:t>
            </a:r>
            <a:r>
              <a:rPr lang="en-IE" dirty="0" smtClean="0"/>
              <a:t>paintings.  </a:t>
            </a:r>
            <a:endParaRPr lang="en-IE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Fact #3</a:t>
            </a:r>
            <a:endParaRPr lang="en-I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4697" y="2973374"/>
            <a:ext cx="8136634" cy="305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7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 #4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4" y="1828800"/>
            <a:ext cx="9756574" cy="4191000"/>
          </a:xfrm>
        </p:spPr>
        <p:txBody>
          <a:bodyPr/>
          <a:lstStyle/>
          <a:p>
            <a:pPr marL="0" indent="0">
              <a:buNone/>
            </a:pPr>
            <a:r>
              <a:rPr lang="en-IE" dirty="0" smtClean="0"/>
              <a:t>The total number of artworks that he produced is around 50,000. </a:t>
            </a:r>
            <a:r>
              <a:rPr lang="en-IE" dirty="0"/>
              <a:t>He did 1,885 </a:t>
            </a:r>
            <a:r>
              <a:rPr lang="en-IE" dirty="0" smtClean="0"/>
              <a:t>paintings, </a:t>
            </a:r>
            <a:r>
              <a:rPr lang="en-IE" dirty="0"/>
              <a:t>1,228 </a:t>
            </a:r>
            <a:r>
              <a:rPr lang="en-IE" dirty="0" smtClean="0"/>
              <a:t>sculptures, </a:t>
            </a:r>
            <a:r>
              <a:rPr lang="en-IE" dirty="0"/>
              <a:t>2,880 ceramics, roughly 12,000 drawings, many thousands of prints, and numerous tapestries and rugs</a:t>
            </a:r>
            <a:r>
              <a:rPr lang="en-IE" dirty="0" smtClean="0"/>
              <a:t>. They are all stored in the </a:t>
            </a:r>
            <a:r>
              <a:rPr lang="en-IE" dirty="0" err="1" smtClean="0"/>
              <a:t>Musèe</a:t>
            </a:r>
            <a:r>
              <a:rPr lang="en-IE" dirty="0" smtClean="0"/>
              <a:t> Picasso in Paris. </a:t>
            </a:r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0116" y="3129644"/>
            <a:ext cx="5409381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16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 #5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4" y="1988840"/>
            <a:ext cx="9601200" cy="403096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Pablo Picasso’s biggest piece of art was a curtain for the ballet “Parade”. He also helped to design the costumes for it too.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414" y="2950786"/>
            <a:ext cx="3086263" cy="20452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1723" y="2919884"/>
            <a:ext cx="3069969" cy="21070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4739" y="2639916"/>
            <a:ext cx="1911324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97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404664"/>
            <a:ext cx="9601200" cy="1143000"/>
          </a:xfrm>
        </p:spPr>
        <p:txBody>
          <a:bodyPr>
            <a:normAutofit/>
          </a:bodyPr>
          <a:lstStyle/>
          <a:p>
            <a:pPr algn="ctr"/>
            <a:r>
              <a:rPr lang="en-US" sz="6600" dirty="0" smtClean="0"/>
              <a:t>Credits</a:t>
            </a:r>
            <a:endParaRPr lang="en-US" sz="6600" dirty="0"/>
          </a:p>
        </p:txBody>
      </p:sp>
      <p:sp>
        <p:nvSpPr>
          <p:cNvPr id="3" name="TextBox 2"/>
          <p:cNvSpPr txBox="1"/>
          <p:nvPr/>
        </p:nvSpPr>
        <p:spPr>
          <a:xfrm>
            <a:off x="1017848" y="1748909"/>
            <a:ext cx="10153128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dirty="0" smtClean="0"/>
              <a:t>Author: Conor O’Donohoe</a:t>
            </a:r>
          </a:p>
          <a:p>
            <a:pPr algn="ctr"/>
            <a:endParaRPr lang="en-IE" sz="2800" dirty="0"/>
          </a:p>
          <a:p>
            <a:pPr algn="ctr"/>
            <a:r>
              <a:rPr lang="en-IE" sz="2800" dirty="0" smtClean="0"/>
              <a:t>Editor: Conor O’Donohoe, Carol O’Donohoe, Darren O’Donohoe</a:t>
            </a:r>
          </a:p>
          <a:p>
            <a:pPr algn="ctr"/>
            <a:endParaRPr lang="en-IE" sz="2800" dirty="0"/>
          </a:p>
          <a:p>
            <a:pPr algn="ctr"/>
            <a:r>
              <a:rPr lang="en-IE" sz="2800" dirty="0" smtClean="0"/>
              <a:t>Pictures: Google Images</a:t>
            </a:r>
          </a:p>
          <a:p>
            <a:pPr algn="ctr"/>
            <a:endParaRPr lang="en-IE" sz="2800" dirty="0" smtClean="0"/>
          </a:p>
          <a:p>
            <a:pPr algn="ctr"/>
            <a:r>
              <a:rPr lang="en-IE" sz="2800" dirty="0" smtClean="0"/>
              <a:t>PC: HP Stream</a:t>
            </a:r>
          </a:p>
          <a:p>
            <a:pPr algn="ctr"/>
            <a:endParaRPr lang="en-IE" sz="2800" dirty="0"/>
          </a:p>
          <a:p>
            <a:pPr algn="ctr"/>
            <a:endParaRPr lang="en-IE" sz="2800" dirty="0"/>
          </a:p>
          <a:p>
            <a:pPr algn="ctr"/>
            <a:r>
              <a:rPr lang="en-IE" sz="2800" dirty="0" smtClean="0"/>
              <a:t>Thanks!</a:t>
            </a:r>
            <a:endParaRPr lang="en-IE" sz="2800" dirty="0"/>
          </a:p>
          <a:p>
            <a:pPr algn="ctr"/>
            <a:endParaRPr lang="en-IE" dirty="0" smtClean="0"/>
          </a:p>
        </p:txBody>
      </p:sp>
    </p:spTree>
    <p:extLst>
      <p:ext uri="{BB962C8B-B14F-4D97-AF65-F5344CB8AC3E}">
        <p14:creationId xmlns:p14="http://schemas.microsoft.com/office/powerpoint/2010/main" val="404671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</p:bldLst>
  </p:timing>
</p:sld>
</file>

<file path=ppt/theme/theme1.xml><?xml version="1.0" encoding="utf-8"?>
<a:theme xmlns:a="http://schemas.openxmlformats.org/drawingml/2006/main" name="Watercolor_16x9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66FA3CE-A218-4400-AA51-F51C6E85D0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Watercolor presentation (widescreen)</Template>
  <TotalTime>0</TotalTime>
  <Words>221</Words>
  <Application>Microsoft Office PowerPoint</Application>
  <PresentationFormat>Custom</PresentationFormat>
  <Paragraphs>22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Palatino Linotype</vt:lpstr>
      <vt:lpstr>Watercolor_16x9</vt:lpstr>
      <vt:lpstr>Pablo Picasso</vt:lpstr>
      <vt:lpstr>Fact #1</vt:lpstr>
      <vt:lpstr>Fact #2</vt:lpstr>
      <vt:lpstr>Fact #3</vt:lpstr>
      <vt:lpstr>Fact #4</vt:lpstr>
      <vt:lpstr>Fact #5</vt:lpstr>
      <vt:lpstr>Credits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2015-11-17T15:04:01Z</dcterms:created>
  <dcterms:modified xsi:type="dcterms:W3CDTF">2015-11-17T20:45:44Z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TC028866379991</vt:lpwstr>
  </property>
</Properties>
</file>